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29" autoAdjust="0"/>
    <p:restoredTop sz="94660"/>
  </p:normalViewPr>
  <p:slideViewPr>
    <p:cSldViewPr>
      <p:cViewPr>
        <p:scale>
          <a:sx n="76" d="100"/>
          <a:sy n="76" d="100"/>
        </p:scale>
        <p:origin x="-684" y="-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44" name="Picture 43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5" name="Picture 4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84" name="Picture 83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5" name="Picture 8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24" name="Picture 123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25" name="Picture 12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3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67" name="Picture 16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68" name="Picture 167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7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206" name="Picture 205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207" name="Picture 20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947A4-4E91-4452-BEBA-9F21C0DCE840}" type="datetimeFigureOut">
              <a:rPr lang="en-IE" smtClean="0"/>
              <a:t>14/04/2015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22B5EF-2AA1-4712-9CD8-582A81CA70B4}" type="slidenum">
              <a:rPr lang="en-IE" smtClean="0"/>
              <a:t>‹#›</a:t>
            </a:fld>
            <a:endParaRPr lang="en-I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499320" y="5945040"/>
            <a:ext cx="4939920" cy="920520"/>
          </a:xfrm>
          <a:custGeom>
            <a:avLst/>
            <a:gdLst/>
            <a:ahLst/>
            <a:cxnLst/>
            <a:rect l="0" t="0" r="r" b="b"/>
            <a:pathLst>
              <a:path w="7486" h="338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2"/>
          <p:cNvSpPr/>
          <p:nvPr/>
        </p:nvSpPr>
        <p:spPr>
          <a:xfrm>
            <a:off x="485640" y="5938920"/>
            <a:ext cx="3689640" cy="932760"/>
          </a:xfrm>
          <a:custGeom>
            <a:avLst/>
            <a:gdLst/>
            <a:ahLst/>
            <a:cxnLst/>
            <a:rect l="0" t="0" r="r" b="b"/>
            <a:pathLst>
              <a:path w="5592" h="589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3"/>
          <p:cNvSpPr/>
          <p:nvPr/>
        </p:nvSpPr>
        <p:spPr>
          <a:xfrm>
            <a:off x="-6120" y="5791320"/>
            <a:ext cx="3401640" cy="1080000"/>
          </a:xfrm>
          <a:prstGeom prst="rtTriangle">
            <a:avLst/>
          </a:prstGeom>
          <a:blipFill>
            <a:blip r:embed="rId14"/>
            <a:tile/>
          </a:blipFill>
          <a:ln w="12600">
            <a:noFill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49" name="Line 4"/>
          <p:cNvSpPr/>
          <p:nvPr/>
        </p:nvSpPr>
        <p:spPr>
          <a:xfrm>
            <a:off x="-9000" y="5787720"/>
            <a:ext cx="3405240" cy="1084320"/>
          </a:xfrm>
          <a:prstGeom prst="line">
            <a:avLst/>
          </a:prstGeom>
          <a:ln w="12240">
            <a:solidFill>
              <a:srgbClr val="196F85"/>
            </a:solidFill>
            <a:miter/>
          </a:ln>
        </p:spPr>
      </p:sp>
      <p:sp>
        <p:nvSpPr>
          <p:cNvPr id="50" name="PlaceHolder 5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E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51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IE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IE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IE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IE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499320" y="5945040"/>
            <a:ext cx="4939920" cy="920520"/>
          </a:xfrm>
          <a:custGeom>
            <a:avLst/>
            <a:gdLst/>
            <a:ahLst/>
            <a:cxnLst/>
            <a:rect l="0" t="0" r="r" b="b"/>
            <a:pathLst>
              <a:path w="7486" h="338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2"/>
          <p:cNvSpPr/>
          <p:nvPr/>
        </p:nvSpPr>
        <p:spPr>
          <a:xfrm>
            <a:off x="485640" y="5938920"/>
            <a:ext cx="3689640" cy="932760"/>
          </a:xfrm>
          <a:custGeom>
            <a:avLst/>
            <a:gdLst/>
            <a:ahLst/>
            <a:cxnLst/>
            <a:rect l="0" t="0" r="r" b="b"/>
            <a:pathLst>
              <a:path w="5592" h="589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" name="CustomShape 3"/>
          <p:cNvSpPr/>
          <p:nvPr/>
        </p:nvSpPr>
        <p:spPr>
          <a:xfrm>
            <a:off x="-6120" y="5791320"/>
            <a:ext cx="3401640" cy="1080000"/>
          </a:xfrm>
          <a:prstGeom prst="rtTriangle">
            <a:avLst/>
          </a:prstGeom>
          <a:blipFill>
            <a:blip r:embed="rId14"/>
            <a:tile/>
          </a:blipFill>
          <a:ln w="12600">
            <a:noFill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89" name="Line 4"/>
          <p:cNvSpPr/>
          <p:nvPr/>
        </p:nvSpPr>
        <p:spPr>
          <a:xfrm>
            <a:off x="-9000" y="5787720"/>
            <a:ext cx="3405240" cy="1084320"/>
          </a:xfrm>
          <a:prstGeom prst="line">
            <a:avLst/>
          </a:prstGeom>
          <a:ln w="12240">
            <a:solidFill>
              <a:srgbClr val="196F85"/>
            </a:solidFill>
            <a:miter/>
          </a:ln>
        </p:spPr>
      </p:sp>
      <p:sp>
        <p:nvSpPr>
          <p:cNvPr id="90" name="PlaceHolder 5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E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91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IE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IE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IE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IE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499320" y="5945040"/>
            <a:ext cx="4939920" cy="920520"/>
          </a:xfrm>
          <a:custGeom>
            <a:avLst/>
            <a:gdLst/>
            <a:ahLst/>
            <a:cxnLst/>
            <a:rect l="0" t="0" r="r" b="b"/>
            <a:pathLst>
              <a:path w="7486" h="338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7" name="CustomShape 2"/>
          <p:cNvSpPr/>
          <p:nvPr/>
        </p:nvSpPr>
        <p:spPr>
          <a:xfrm>
            <a:off x="485640" y="5938920"/>
            <a:ext cx="3689640" cy="932760"/>
          </a:xfrm>
          <a:custGeom>
            <a:avLst/>
            <a:gdLst/>
            <a:ahLst/>
            <a:cxnLst/>
            <a:rect l="0" t="0" r="r" b="b"/>
            <a:pathLst>
              <a:path w="5592" h="589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8" name="CustomShape 3"/>
          <p:cNvSpPr/>
          <p:nvPr/>
        </p:nvSpPr>
        <p:spPr>
          <a:xfrm>
            <a:off x="-6120" y="5791320"/>
            <a:ext cx="3401640" cy="1080000"/>
          </a:xfrm>
          <a:prstGeom prst="rtTriangle">
            <a:avLst/>
          </a:prstGeom>
          <a:blipFill>
            <a:blip r:embed="rId14"/>
            <a:tile/>
          </a:blipFill>
          <a:ln w="12600">
            <a:noFill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29" name="Line 4"/>
          <p:cNvSpPr/>
          <p:nvPr/>
        </p:nvSpPr>
        <p:spPr>
          <a:xfrm>
            <a:off x="-9000" y="5787720"/>
            <a:ext cx="3405240" cy="1084320"/>
          </a:xfrm>
          <a:prstGeom prst="line">
            <a:avLst/>
          </a:prstGeom>
          <a:ln w="12240">
            <a:solidFill>
              <a:srgbClr val="196F85"/>
            </a:solidFill>
            <a:miter/>
          </a:ln>
        </p:spPr>
      </p:sp>
      <p:sp>
        <p:nvSpPr>
          <p:cNvPr id="130" name="PlaceHolder 5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E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IE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IE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IE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IE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IE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132" name="PlaceHolder 7"/>
          <p:cNvSpPr>
            <a:spLocks noGrp="1"/>
          </p:cNvSpPr>
          <p:nvPr>
            <p:ph type="dt"/>
          </p:nvPr>
        </p:nvSpPr>
        <p:spPr>
          <a:xfrm>
            <a:off x="457200" y="6247440"/>
            <a:ext cx="2130120" cy="4726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E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133" name="PlaceHolder 8"/>
          <p:cNvSpPr>
            <a:spLocks noGrp="1"/>
          </p:cNvSpPr>
          <p:nvPr>
            <p:ph type="ftr"/>
          </p:nvPr>
        </p:nvSpPr>
        <p:spPr>
          <a:xfrm>
            <a:off x="3126960" y="6247440"/>
            <a:ext cx="2898000" cy="4726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IE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134" name="PlaceHolder 9"/>
          <p:cNvSpPr>
            <a:spLocks noGrp="1"/>
          </p:cNvSpPr>
          <p:nvPr>
            <p:ph type="sldNum"/>
          </p:nvPr>
        </p:nvSpPr>
        <p:spPr>
          <a:xfrm>
            <a:off x="6555960" y="6247440"/>
            <a:ext cx="2130120" cy="4726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2830F7E3-A531-4485-8C37-6E2D4A2EF28E}" type="slidenum">
              <a:rPr lang="en-IE" sz="1400">
                <a:latin typeface="Times New Roman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/>
    <p:bodyStyle/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/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z="2400" strike="noStrike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Arial"/>
              <a:buChar char="»"/>
            </a:pPr>
            <a:r>
              <a:rPr lang="en-US" sz="2000" strike="noStrike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17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E" sz="1200" strike="noStrike">
                <a:solidFill>
                  <a:srgbClr val="8B8B8B"/>
                </a:solidFill>
                <a:latin typeface="Calibri"/>
              </a:rPr>
              <a:t>14/04/15</a:t>
            </a:r>
            <a:endParaRPr/>
          </a:p>
        </p:txBody>
      </p:sp>
      <p:sp>
        <p:nvSpPr>
          <p:cNvPr id="17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17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98A72DBF-E23A-4A60-8A44-C39CA8ECFD45}" type="slidenum">
              <a:rPr lang="en-IE" sz="1200" strike="noStrike">
                <a:solidFill>
                  <a:srgbClr val="8B8B8B"/>
                </a:solidFill>
                <a:latin typeface="Calibri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685800" y="1752480"/>
            <a:ext cx="7771680" cy="182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r>
              <a:rPr lang="en-IE" sz="4800" b="1" strike="noStrike">
                <a:solidFill>
                  <a:srgbClr val="464646"/>
                </a:solidFill>
                <a:latin typeface="Lucida Sans Unicode"/>
              </a:rPr>
              <a:t>J.A.R.V.I.S.</a:t>
            </a:r>
            <a:endParaRPr/>
          </a:p>
        </p:txBody>
      </p:sp>
      <p:sp>
        <p:nvSpPr>
          <p:cNvPr id="209" name="CustomShape 2"/>
          <p:cNvSpPr/>
          <p:nvPr/>
        </p:nvSpPr>
        <p:spPr>
          <a:xfrm>
            <a:off x="685800" y="3611520"/>
            <a:ext cx="7771680" cy="119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45000" rIns="45720" bIns="45000"/>
          <a:lstStyle/>
          <a:p>
            <a:pPr algn="ctr">
              <a:lnSpc>
                <a:spcPct val="100000"/>
              </a:lnSpc>
            </a:pPr>
            <a:r>
              <a:rPr lang="en-IE" sz="2700" b="1" strike="noStrike" dirty="0" smtClean="0">
                <a:solidFill>
                  <a:srgbClr val="464646"/>
                </a:solidFill>
                <a:latin typeface="Lucida Sans Unicode"/>
              </a:rPr>
              <a:t> </a:t>
            </a:r>
            <a:r>
              <a:rPr lang="en-IE" sz="2700" b="1" strike="noStrike" dirty="0">
                <a:solidFill>
                  <a:srgbClr val="464646"/>
                </a:solidFill>
                <a:latin typeface="Lucida Sans Unicode"/>
              </a:rPr>
              <a:t>Team Name: </a:t>
            </a:r>
            <a:r>
              <a:rPr lang="en-IE" sz="2700" b="1" dirty="0" smtClean="0">
                <a:solidFill>
                  <a:srgbClr val="464646"/>
                </a:solidFill>
                <a:latin typeface="Lucida Sans Unicode"/>
              </a:rPr>
              <a:t>D.I.T Avengers</a:t>
            </a:r>
            <a:endParaRPr dirty="0"/>
          </a:p>
          <a:p>
            <a:pPr algn="ctr">
              <a:lnSpc>
                <a:spcPct val="100000"/>
              </a:lnSpc>
            </a:pPr>
            <a:r>
              <a:rPr lang="en-IE" sz="2700" b="1" strike="noStrike" dirty="0" err="1">
                <a:solidFill>
                  <a:srgbClr val="464646"/>
                </a:solidFill>
                <a:latin typeface="Lucida Sans Unicode"/>
              </a:rPr>
              <a:t>Céin</a:t>
            </a:r>
            <a:r>
              <a:rPr lang="en-IE" sz="2700" b="1" strike="noStrike" dirty="0">
                <a:solidFill>
                  <a:srgbClr val="464646"/>
                </a:solidFill>
                <a:latin typeface="Lucida Sans Unicode"/>
              </a:rPr>
              <a:t> O'Rourke, Jordan Forde, Daniel </a:t>
            </a:r>
            <a:r>
              <a:rPr lang="en-IE" sz="2700" b="1" strike="noStrike" dirty="0" smtClean="0">
                <a:solidFill>
                  <a:srgbClr val="464646"/>
                </a:solidFill>
                <a:latin typeface="Lucida Sans Unicode"/>
              </a:rPr>
              <a:t>Tilley</a:t>
            </a:r>
            <a:r>
              <a:rPr lang="en-IE" sz="2700" b="1" strike="noStrike" dirty="0">
                <a:solidFill>
                  <a:srgbClr val="464646"/>
                </a:solidFill>
                <a:latin typeface="Lucida Sans Unicode"/>
              </a:rPr>
              <a:t>, Éanna Brennan, Andrew Leech</a:t>
            </a:r>
            <a:endParaRPr dirty="0"/>
          </a:p>
          <a:p>
            <a:pPr algn="ctr">
              <a:lnSpc>
                <a:spcPct val="100000"/>
              </a:lnSpc>
            </a:pPr>
            <a:endParaRPr dirty="0"/>
          </a:p>
          <a:p>
            <a:pPr algn="ctr">
              <a:lnSpc>
                <a:spcPct val="100000"/>
              </a:lnSpc>
            </a:pPr>
            <a:endParaRPr dirty="0"/>
          </a:p>
          <a:p>
            <a:pPr algn="ctr">
              <a:lnSpc>
                <a:spcPct val="100000"/>
              </a:lnSpc>
            </a:pPr>
            <a:endParaRPr dirty="0"/>
          </a:p>
          <a:p>
            <a:pPr algn="ctr">
              <a:lnSpc>
                <a:spcPct val="100000"/>
              </a:lnSpc>
            </a:pPr>
            <a:endParaRPr dirty="0"/>
          </a:p>
        </p:txBody>
      </p:sp>
      <p:pic>
        <p:nvPicPr>
          <p:cNvPr id="210" name="Picture 209"/>
          <p:cNvPicPr/>
          <p:nvPr/>
        </p:nvPicPr>
        <p:blipFill>
          <a:blip r:embed="rId2"/>
          <a:stretch/>
        </p:blipFill>
        <p:spPr>
          <a:xfrm>
            <a:off x="360000" y="258120"/>
            <a:ext cx="2477880" cy="2477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Very Powerful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Can Process lots of data quickly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Can be used for almost anything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Easy to use</a:t>
            </a:r>
            <a:endParaRPr/>
          </a:p>
        </p:txBody>
      </p:sp>
      <p:sp>
        <p:nvSpPr>
          <p:cNvPr id="235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 dirty="0" smtClean="0">
                <a:solidFill>
                  <a:srgbClr val="464646"/>
                </a:solidFill>
                <a:latin typeface="Lucida Sans Unicode"/>
              </a:rPr>
              <a:t>J.A.R.V.I.S </a:t>
            </a:r>
            <a:r>
              <a:rPr lang="en-IE" sz="4100" b="1" strike="noStrike" dirty="0">
                <a:solidFill>
                  <a:srgbClr val="464646"/>
                </a:solidFill>
                <a:latin typeface="Lucida Sans Unicode"/>
              </a:rPr>
              <a:t>Pros</a:t>
            </a:r>
            <a:endParaRPr dirty="0"/>
          </a:p>
        </p:txBody>
      </p:sp>
      <p:pic>
        <p:nvPicPr>
          <p:cNvPr id="236" name="Picture 2"/>
          <p:cNvPicPr/>
          <p:nvPr/>
        </p:nvPicPr>
        <p:blipFill>
          <a:blip r:embed="rId2"/>
          <a:stretch/>
        </p:blipFill>
        <p:spPr>
          <a:xfrm>
            <a:off x="1377720" y="3357000"/>
            <a:ext cx="6470280" cy="2823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Chance it can malfunction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Only Tony knows how J.A.R.I.V.S works</a:t>
            </a:r>
            <a:endParaRPr/>
          </a:p>
        </p:txBody>
      </p:sp>
      <p:sp>
        <p:nvSpPr>
          <p:cNvPr id="238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 dirty="0" smtClean="0">
                <a:solidFill>
                  <a:srgbClr val="464646"/>
                </a:solidFill>
                <a:latin typeface="Lucida Sans Unicode"/>
              </a:rPr>
              <a:t>J.A.R.V.I.S </a:t>
            </a:r>
            <a:r>
              <a:rPr lang="en-IE" sz="4100" b="1" strike="noStrike" dirty="0">
                <a:solidFill>
                  <a:srgbClr val="464646"/>
                </a:solidFill>
                <a:latin typeface="Lucida Sans Unicode"/>
              </a:rPr>
              <a:t>Cons</a:t>
            </a:r>
            <a:endParaRPr dirty="0"/>
          </a:p>
        </p:txBody>
      </p:sp>
      <p:pic>
        <p:nvPicPr>
          <p:cNvPr id="239" name="Picture 3"/>
          <p:cNvPicPr/>
          <p:nvPr/>
        </p:nvPicPr>
        <p:blipFill>
          <a:blip r:embed="rId2"/>
          <a:stretch/>
        </p:blipFill>
        <p:spPr>
          <a:xfrm>
            <a:off x="1224000" y="3038040"/>
            <a:ext cx="7097040" cy="315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J.A.R.I.V.S far more powerful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Much more simplistic to use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Can handle tasks more efficently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What if Windows controlled everything?</a:t>
            </a:r>
            <a:endParaRPr/>
          </a:p>
        </p:txBody>
      </p:sp>
      <p:sp>
        <p:nvSpPr>
          <p:cNvPr id="241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 dirty="0" smtClean="0">
                <a:solidFill>
                  <a:srgbClr val="464646"/>
                </a:solidFill>
                <a:latin typeface="Lucida Sans Unicode"/>
              </a:rPr>
              <a:t>J.A.R.V.I.S </a:t>
            </a:r>
            <a:r>
              <a:rPr lang="en-IE" sz="4100" b="1" strike="noStrike" dirty="0">
                <a:solidFill>
                  <a:srgbClr val="464646"/>
                </a:solidFill>
                <a:latin typeface="Lucida Sans Unicode"/>
              </a:rPr>
              <a:t>vs Windows</a:t>
            </a:r>
            <a:endParaRPr dirty="0"/>
          </a:p>
        </p:txBody>
      </p:sp>
      <p:pic>
        <p:nvPicPr>
          <p:cNvPr id="2" name="iron man windows blue scree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9720" y="3140968"/>
            <a:ext cx="6096000" cy="3429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Too many types to compare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Combine differet OS to make J.A.R.V.I.S?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J.A.R.V.I.S can do many tasks vs Linux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Maybe J.A.R.V.I.S is a type of Linux</a:t>
            </a:r>
            <a:endParaRPr/>
          </a:p>
        </p:txBody>
      </p:sp>
      <p:sp>
        <p:nvSpPr>
          <p:cNvPr id="243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J.A.R.V.I.S vs Linux</a:t>
            </a:r>
            <a:endParaRPr/>
          </a:p>
        </p:txBody>
      </p:sp>
      <p:pic>
        <p:nvPicPr>
          <p:cNvPr id="244" name="Picture 4"/>
          <p:cNvPicPr/>
          <p:nvPr/>
        </p:nvPicPr>
        <p:blipFill>
          <a:blip r:embed="rId2"/>
          <a:stretch/>
        </p:blipFill>
        <p:spPr>
          <a:xfrm>
            <a:off x="1301400" y="3744000"/>
            <a:ext cx="2586600" cy="2374920"/>
          </a:xfrm>
          <a:prstGeom prst="rect">
            <a:avLst/>
          </a:prstGeom>
          <a:ln>
            <a:noFill/>
          </a:ln>
        </p:spPr>
      </p:pic>
      <p:pic>
        <p:nvPicPr>
          <p:cNvPr id="245" name="Picture 5"/>
          <p:cNvPicPr/>
          <p:nvPr/>
        </p:nvPicPr>
        <p:blipFill>
          <a:blip r:embed="rId3"/>
          <a:stretch/>
        </p:blipFill>
        <p:spPr>
          <a:xfrm>
            <a:off x="5220360" y="3772080"/>
            <a:ext cx="2586600" cy="2374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Desktop</a:t>
            </a:r>
            <a:endParaRPr/>
          </a:p>
        </p:txBody>
      </p:sp>
      <p:pic>
        <p:nvPicPr>
          <p:cNvPr id="247" name="Picture 246"/>
          <p:cNvPicPr/>
          <p:nvPr/>
        </p:nvPicPr>
        <p:blipFill>
          <a:blip r:embed="rId2"/>
          <a:stretch/>
        </p:blipFill>
        <p:spPr>
          <a:xfrm>
            <a:off x="766080" y="1296000"/>
            <a:ext cx="7920000" cy="468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PC</a:t>
            </a:r>
            <a:endParaRPr/>
          </a:p>
        </p:txBody>
      </p:sp>
      <p:pic>
        <p:nvPicPr>
          <p:cNvPr id="249" name="Picture 248"/>
          <p:cNvPicPr/>
          <p:nvPr/>
        </p:nvPicPr>
        <p:blipFill>
          <a:blip r:embed="rId2"/>
          <a:stretch/>
        </p:blipFill>
        <p:spPr>
          <a:xfrm>
            <a:off x="720000" y="1417320"/>
            <a:ext cx="7808040" cy="4391640"/>
          </a:xfrm>
          <a:prstGeom prst="rect">
            <a:avLst/>
          </a:prstGeom>
          <a:ln>
            <a:noFill/>
          </a:ln>
        </p:spPr>
      </p:pic>
      <p:sp>
        <p:nvSpPr>
          <p:cNvPr id="250" name="CustomShape 2"/>
          <p:cNvSpPr/>
          <p:nvPr/>
        </p:nvSpPr>
        <p:spPr>
          <a:xfrm>
            <a:off x="4290120" y="340200"/>
            <a:ext cx="4339800" cy="863640"/>
          </a:xfrm>
          <a:prstGeom prst="roundRect">
            <a:avLst>
              <a:gd name="adj" fmla="val 11578"/>
            </a:avLst>
          </a:prstGeom>
          <a:solidFill>
            <a:srgbClr val="E6E6FF"/>
          </a:solidFill>
          <a:ln>
            <a:solidFill>
              <a:srgbClr val="3465A4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Screens are holograms. Hands used to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Control OS along with voice.  </a:t>
            </a:r>
            <a:endParaRPr/>
          </a:p>
        </p:txBody>
      </p:sp>
      <p:sp>
        <p:nvSpPr>
          <p:cNvPr id="251" name="Line 3"/>
          <p:cNvSpPr/>
          <p:nvPr/>
        </p:nvSpPr>
        <p:spPr>
          <a:xfrm>
            <a:off x="5184000" y="1204200"/>
            <a:ext cx="432000" cy="2035800"/>
          </a:xfrm>
          <a:prstGeom prst="line">
            <a:avLst/>
          </a:prstGeom>
          <a:ln w="36000">
            <a:solidFill>
              <a:srgbClr val="66FFFF"/>
            </a:solidFill>
            <a:round/>
            <a:tailEnd type="triangl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PC</a:t>
            </a:r>
            <a:endParaRPr/>
          </a:p>
        </p:txBody>
      </p:sp>
      <p:pic>
        <p:nvPicPr>
          <p:cNvPr id="253" name="Picture 252"/>
          <p:cNvPicPr/>
          <p:nvPr/>
        </p:nvPicPr>
        <p:blipFill>
          <a:blip r:embed="rId2"/>
          <a:stretch/>
        </p:blipFill>
        <p:spPr>
          <a:xfrm>
            <a:off x="720000" y="1417320"/>
            <a:ext cx="7808040" cy="4391640"/>
          </a:xfrm>
          <a:prstGeom prst="rect">
            <a:avLst/>
          </a:prstGeom>
          <a:ln>
            <a:noFill/>
          </a:ln>
        </p:spPr>
      </p:pic>
      <p:sp>
        <p:nvSpPr>
          <p:cNvPr id="254" name="CustomShape 2"/>
          <p:cNvSpPr/>
          <p:nvPr/>
        </p:nvSpPr>
        <p:spPr>
          <a:xfrm>
            <a:off x="4290120" y="340200"/>
            <a:ext cx="4339800" cy="863640"/>
          </a:xfrm>
          <a:prstGeom prst="roundRect">
            <a:avLst>
              <a:gd name="adj" fmla="val 11578"/>
            </a:avLst>
          </a:prstGeom>
          <a:solidFill>
            <a:srgbClr val="E6E6FF"/>
          </a:solidFill>
          <a:ln>
            <a:solidFill>
              <a:srgbClr val="3465A4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Holograms can also be displayed and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interacted with in 3D.</a:t>
            </a:r>
            <a:endParaRPr/>
          </a:p>
        </p:txBody>
      </p:sp>
      <p:sp>
        <p:nvSpPr>
          <p:cNvPr id="255" name="Line 3"/>
          <p:cNvSpPr/>
          <p:nvPr/>
        </p:nvSpPr>
        <p:spPr>
          <a:xfrm flipH="1">
            <a:off x="4392000" y="1204200"/>
            <a:ext cx="792000" cy="2395800"/>
          </a:xfrm>
          <a:prstGeom prst="line">
            <a:avLst/>
          </a:prstGeom>
          <a:ln w="36000">
            <a:solidFill>
              <a:srgbClr val="66FFFF"/>
            </a:solidFill>
            <a:round/>
            <a:tailEnd type="triangl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HUD</a:t>
            </a:r>
            <a:endParaRPr/>
          </a:p>
        </p:txBody>
      </p:sp>
      <p:pic>
        <p:nvPicPr>
          <p:cNvPr id="257" name="Picture 256"/>
          <p:cNvPicPr/>
          <p:nvPr/>
        </p:nvPicPr>
        <p:blipFill>
          <a:blip r:embed="rId2"/>
          <a:stretch/>
        </p:blipFill>
        <p:spPr>
          <a:xfrm>
            <a:off x="655200" y="1728000"/>
            <a:ext cx="8200800" cy="3847680"/>
          </a:xfrm>
          <a:prstGeom prst="rect">
            <a:avLst/>
          </a:prstGeom>
          <a:ln>
            <a:noFill/>
          </a:ln>
        </p:spPr>
      </p:pic>
      <p:sp>
        <p:nvSpPr>
          <p:cNvPr id="258" name="CustomShape 2"/>
          <p:cNvSpPr/>
          <p:nvPr/>
        </p:nvSpPr>
        <p:spPr>
          <a:xfrm>
            <a:off x="4290120" y="340200"/>
            <a:ext cx="4339800" cy="863640"/>
          </a:xfrm>
          <a:prstGeom prst="roundRect">
            <a:avLst>
              <a:gd name="adj" fmla="val 11578"/>
            </a:avLst>
          </a:prstGeom>
          <a:solidFill>
            <a:srgbClr val="E6E6FF"/>
          </a:solidFill>
          <a:ln>
            <a:solidFill>
              <a:srgbClr val="3465A4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Head-up display active while wearing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Iron man suit shows all information Tony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needs at the time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HUD</a:t>
            </a:r>
            <a:endParaRPr/>
          </a:p>
        </p:txBody>
      </p:sp>
      <p:pic>
        <p:nvPicPr>
          <p:cNvPr id="260" name="Picture 259"/>
          <p:cNvPicPr/>
          <p:nvPr/>
        </p:nvPicPr>
        <p:blipFill>
          <a:blip r:embed="rId2"/>
          <a:stretch/>
        </p:blipFill>
        <p:spPr>
          <a:xfrm>
            <a:off x="655200" y="1728000"/>
            <a:ext cx="8200800" cy="3847680"/>
          </a:xfrm>
          <a:prstGeom prst="rect">
            <a:avLst/>
          </a:prstGeom>
          <a:ln>
            <a:noFill/>
          </a:ln>
        </p:spPr>
      </p:pic>
      <p:sp>
        <p:nvSpPr>
          <p:cNvPr id="261" name="CustomShape 2"/>
          <p:cNvSpPr/>
          <p:nvPr/>
        </p:nvSpPr>
        <p:spPr>
          <a:xfrm>
            <a:off x="4290120" y="340200"/>
            <a:ext cx="4339800" cy="863640"/>
          </a:xfrm>
          <a:prstGeom prst="roundRect">
            <a:avLst>
              <a:gd name="adj" fmla="val 11578"/>
            </a:avLst>
          </a:prstGeom>
          <a:solidFill>
            <a:srgbClr val="E6E6FF"/>
          </a:solidFill>
          <a:ln>
            <a:solidFill>
              <a:srgbClr val="3465A4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Visual display of suit can show Tony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Information on the status of each part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Of his iron man suit</a:t>
            </a:r>
            <a:endParaRPr/>
          </a:p>
        </p:txBody>
      </p:sp>
      <p:sp>
        <p:nvSpPr>
          <p:cNvPr id="262" name="Line 3"/>
          <p:cNvSpPr/>
          <p:nvPr/>
        </p:nvSpPr>
        <p:spPr>
          <a:xfrm flipH="1">
            <a:off x="2664000" y="1203840"/>
            <a:ext cx="3456000" cy="1892160"/>
          </a:xfrm>
          <a:prstGeom prst="line">
            <a:avLst/>
          </a:prstGeom>
          <a:ln w="36000">
            <a:solidFill>
              <a:srgbClr val="00CCFF"/>
            </a:solidFill>
            <a:round/>
            <a:tailEnd type="triangl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HUD</a:t>
            </a:r>
            <a:endParaRPr/>
          </a:p>
        </p:txBody>
      </p:sp>
      <p:pic>
        <p:nvPicPr>
          <p:cNvPr id="264" name="Picture 263"/>
          <p:cNvPicPr/>
          <p:nvPr/>
        </p:nvPicPr>
        <p:blipFill>
          <a:blip r:embed="rId2"/>
          <a:stretch/>
        </p:blipFill>
        <p:spPr>
          <a:xfrm>
            <a:off x="655200" y="1728000"/>
            <a:ext cx="8200800" cy="3847680"/>
          </a:xfrm>
          <a:prstGeom prst="rect">
            <a:avLst/>
          </a:prstGeom>
          <a:ln>
            <a:noFill/>
          </a:ln>
        </p:spPr>
      </p:pic>
      <p:sp>
        <p:nvSpPr>
          <p:cNvPr id="265" name="CustomShape 2"/>
          <p:cNvSpPr/>
          <p:nvPr/>
        </p:nvSpPr>
        <p:spPr>
          <a:xfrm>
            <a:off x="4290120" y="340200"/>
            <a:ext cx="4339800" cy="863640"/>
          </a:xfrm>
          <a:prstGeom prst="roundRect">
            <a:avLst>
              <a:gd name="adj" fmla="val 11578"/>
            </a:avLst>
          </a:prstGeom>
          <a:solidFill>
            <a:srgbClr val="E6E6FF"/>
          </a:solidFill>
          <a:ln>
            <a:solidFill>
              <a:srgbClr val="3465A4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Visual display of threths and information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On them are often shown as tony is</a:t>
            </a:r>
            <a:endParaRPr/>
          </a:p>
          <a:p>
            <a:pPr algn="ctr">
              <a:lnSpc>
                <a:spcPct val="100000"/>
              </a:lnSpc>
            </a:pPr>
            <a:r>
              <a:rPr lang="en-IE" strike="noStrike">
                <a:solidFill>
                  <a:srgbClr val="000000"/>
                </a:solidFill>
                <a:latin typeface="Arial"/>
                <a:ea typeface="DejaVu Sans"/>
              </a:rPr>
              <a:t>Constantly in confrontation</a:t>
            </a:r>
            <a:endParaRPr/>
          </a:p>
        </p:txBody>
      </p:sp>
      <p:sp>
        <p:nvSpPr>
          <p:cNvPr id="266" name="Line 3"/>
          <p:cNvSpPr/>
          <p:nvPr/>
        </p:nvSpPr>
        <p:spPr>
          <a:xfrm>
            <a:off x="6120000" y="1203840"/>
            <a:ext cx="1296000" cy="2612160"/>
          </a:xfrm>
          <a:prstGeom prst="line">
            <a:avLst/>
          </a:prstGeom>
          <a:ln w="36000">
            <a:solidFill>
              <a:srgbClr val="00CCFF"/>
            </a:solidFill>
            <a:round/>
            <a:tailEnd type="triangl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Biographies 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History of J.A.R.V.I.S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About J.A.R.V.I.S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J.A.R.V.I.S users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Pros and cons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J.A.R.V.I.S vs other OS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Desktop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User interaction</a:t>
            </a:r>
            <a:endParaRPr/>
          </a:p>
          <a:p>
            <a:pPr>
              <a:lnSpc>
                <a:spcPct val="100000"/>
              </a:lnSpc>
              <a:buFont typeface="Liberation Serif"/>
              <a:buAutoNum type="arabicParenR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 Conclusion</a:t>
            </a:r>
            <a:endParaRPr/>
          </a:p>
        </p:txBody>
      </p:sp>
      <p:sp>
        <p:nvSpPr>
          <p:cNvPr id="212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Table of contents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J.A.R.V.I.S is a badass OS</a:t>
            </a:r>
            <a:endParaRPr/>
          </a:p>
        </p:txBody>
      </p:sp>
      <p:sp>
        <p:nvSpPr>
          <p:cNvPr id="268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Conclusion</a:t>
            </a:r>
            <a:endParaRPr/>
          </a:p>
        </p:txBody>
      </p:sp>
      <p:pic>
        <p:nvPicPr>
          <p:cNvPr id="269" name="Picture 268"/>
          <p:cNvPicPr/>
          <p:nvPr/>
        </p:nvPicPr>
        <p:blipFill>
          <a:blip r:embed="rId2"/>
          <a:stretch/>
        </p:blipFill>
        <p:spPr>
          <a:xfrm>
            <a:off x="1440360" y="2808000"/>
            <a:ext cx="6551640" cy="3275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Genius, Billionaire,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Playboy, Philanthropist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MIT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Stark Industries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Kidnapped by Terrorists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Chest Piece</a:t>
            </a:r>
            <a:endParaRPr/>
          </a:p>
        </p:txBody>
      </p:sp>
      <p:sp>
        <p:nvSpPr>
          <p:cNvPr id="214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Tony Stark</a:t>
            </a:r>
            <a:endParaRPr/>
          </a:p>
        </p:txBody>
      </p:sp>
      <p:pic>
        <p:nvPicPr>
          <p:cNvPr id="215" name="Picture 8"/>
          <p:cNvPicPr/>
          <p:nvPr/>
        </p:nvPicPr>
        <p:blipFill>
          <a:blip r:embed="rId2"/>
          <a:stretch/>
        </p:blipFill>
        <p:spPr>
          <a:xfrm>
            <a:off x="4825800" y="1417320"/>
            <a:ext cx="4173840" cy="4630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Was part of the Canadian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Royal Air Force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Butler for the Stark family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Former boxing champion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217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Edwin Jarvis</a:t>
            </a:r>
            <a:endParaRPr/>
          </a:p>
        </p:txBody>
      </p:sp>
      <p:pic>
        <p:nvPicPr>
          <p:cNvPr id="218" name="Picture 217"/>
          <p:cNvPicPr/>
          <p:nvPr/>
        </p:nvPicPr>
        <p:blipFill>
          <a:blip r:embed="rId2"/>
          <a:stretch/>
        </p:blipFill>
        <p:spPr>
          <a:xfrm>
            <a:off x="5609520" y="1331640"/>
            <a:ext cx="3174480" cy="4368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Just a Rather Very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Intelligent System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Edwin Jarvis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Iron Man suit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endParaRPr/>
          </a:p>
        </p:txBody>
      </p:sp>
      <p:sp>
        <p:nvSpPr>
          <p:cNvPr id="220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History of J.A.R.V.I.S</a:t>
            </a:r>
            <a:endParaRPr/>
          </a:p>
        </p:txBody>
      </p:sp>
      <p:pic>
        <p:nvPicPr>
          <p:cNvPr id="221" name="Picture 2"/>
          <p:cNvPicPr/>
          <p:nvPr/>
        </p:nvPicPr>
        <p:blipFill>
          <a:blip r:embed="rId2"/>
          <a:stretch/>
        </p:blipFill>
        <p:spPr>
          <a:xfrm>
            <a:off x="4392000" y="1368000"/>
            <a:ext cx="4621680" cy="4621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Very Sarcastic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Interacts like a 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human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Mocks Tony Stark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Very kind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Helps Tony with 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personal issues</a:t>
            </a:r>
            <a:endParaRPr/>
          </a:p>
        </p:txBody>
      </p:sp>
      <p:sp>
        <p:nvSpPr>
          <p:cNvPr id="223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J.A.R.V.I.S Personality</a:t>
            </a:r>
            <a:endParaRPr/>
          </a:p>
        </p:txBody>
      </p:sp>
      <p:pic>
        <p:nvPicPr>
          <p:cNvPr id="224" name="Picture 2"/>
          <p:cNvPicPr/>
          <p:nvPr/>
        </p:nvPicPr>
        <p:blipFill>
          <a:blip r:embed="rId2"/>
          <a:stretch/>
        </p:blipFill>
        <p:spPr>
          <a:xfrm>
            <a:off x="3778560" y="1683720"/>
            <a:ext cx="5212080" cy="3320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Thought that J.A.R.I.V.S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is run off a satellites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Responds to users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thoughts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Uses Holograms as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its interface and 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voice input</a:t>
            </a:r>
            <a:endParaRPr/>
          </a:p>
        </p:txBody>
      </p:sp>
      <p:sp>
        <p:nvSpPr>
          <p:cNvPr id="226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>
                <a:solidFill>
                  <a:srgbClr val="464646"/>
                </a:solidFill>
                <a:latin typeface="Lucida Sans Unicode"/>
              </a:rPr>
              <a:t>J.A.R.V.I.S Communication</a:t>
            </a:r>
            <a:endParaRPr/>
          </a:p>
        </p:txBody>
      </p:sp>
      <p:pic>
        <p:nvPicPr>
          <p:cNvPr id="227" name="Picture 2"/>
          <p:cNvPicPr/>
          <p:nvPr/>
        </p:nvPicPr>
        <p:blipFill>
          <a:blip r:embed="rId2"/>
          <a:stretch/>
        </p:blipFill>
        <p:spPr>
          <a:xfrm>
            <a:off x="4448160" y="1269000"/>
            <a:ext cx="4709880" cy="5494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Assist in lab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Calculations for medical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needs, suit mechanics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Battle strategies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endParaRPr/>
          </a:p>
        </p:txBody>
      </p:sp>
      <p:sp>
        <p:nvSpPr>
          <p:cNvPr id="229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 dirty="0" smtClean="0">
                <a:solidFill>
                  <a:srgbClr val="464646"/>
                </a:solidFill>
                <a:latin typeface="Lucida Sans Unicode"/>
              </a:rPr>
              <a:t>J.A.R.V.I.S </a:t>
            </a:r>
            <a:r>
              <a:rPr lang="en-IE" sz="4100" b="1" strike="noStrike" dirty="0">
                <a:solidFill>
                  <a:srgbClr val="464646"/>
                </a:solidFill>
                <a:latin typeface="Lucida Sans Unicode"/>
              </a:rPr>
              <a:t>Duties</a:t>
            </a:r>
            <a:endParaRPr dirty="0"/>
          </a:p>
        </p:txBody>
      </p:sp>
      <p:pic>
        <p:nvPicPr>
          <p:cNvPr id="230" name="Picture 4"/>
          <p:cNvPicPr/>
          <p:nvPr/>
        </p:nvPicPr>
        <p:blipFill>
          <a:blip r:embed="rId2"/>
          <a:stretch/>
        </p:blipFill>
        <p:spPr>
          <a:xfrm>
            <a:off x="3636360" y="3069000"/>
            <a:ext cx="5507640" cy="3788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233280" y="131364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Tony Stark – Master and main user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James Rhodes - User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Virginia Potts – User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Odadiah Stane – Enemy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Aldrich Killian – Enemy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Loki Laufeyson – Enemy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Chitauri – Enemies</a:t>
            </a:r>
            <a:endParaRPr/>
          </a:p>
          <a:p>
            <a:pPr>
              <a:lnSpc>
                <a:spcPct val="100000"/>
              </a:lnSpc>
              <a:buSzPct val="68000"/>
              <a:buFont typeface="Wingdings 3" charset="2"/>
              <a:buChar char=""/>
            </a:pPr>
            <a:r>
              <a:rPr lang="en-IE" sz="2700" strike="noStrike">
                <a:solidFill>
                  <a:srgbClr val="000000"/>
                </a:solidFill>
                <a:latin typeface="Lucida Sans Unicode"/>
              </a:rPr>
              <a:t>Leviathan - Enemy</a:t>
            </a:r>
            <a:endParaRPr/>
          </a:p>
        </p:txBody>
      </p:sp>
      <p:sp>
        <p:nvSpPr>
          <p:cNvPr id="232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E" sz="4100" b="1" strike="noStrike" dirty="0" smtClean="0">
                <a:solidFill>
                  <a:srgbClr val="464646"/>
                </a:solidFill>
                <a:latin typeface="Lucida Sans Unicode"/>
              </a:rPr>
              <a:t>J.A.R.V.I.S </a:t>
            </a:r>
            <a:r>
              <a:rPr lang="en-IE" sz="4100" b="1" strike="noStrike" dirty="0">
                <a:solidFill>
                  <a:srgbClr val="464646"/>
                </a:solidFill>
                <a:latin typeface="Lucida Sans Unicode"/>
              </a:rPr>
              <a:t>Users</a:t>
            </a:r>
            <a:endParaRPr dirty="0"/>
          </a:p>
        </p:txBody>
      </p:sp>
      <p:pic>
        <p:nvPicPr>
          <p:cNvPr id="233" name="Picture 2"/>
          <p:cNvPicPr/>
          <p:nvPr/>
        </p:nvPicPr>
        <p:blipFill>
          <a:blip r:embed="rId2"/>
          <a:stretch/>
        </p:blipFill>
        <p:spPr>
          <a:xfrm>
            <a:off x="4512960" y="1872000"/>
            <a:ext cx="4613400" cy="345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4132</TotalTime>
  <Words>362</Words>
  <Application>Microsoft Office PowerPoint</Application>
  <PresentationFormat>On-screen Show (4:3)</PresentationFormat>
  <Paragraphs>117</Paragraphs>
  <Slides>20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CMPU1022 Operating Systems 1</dc:title>
  <dc:creator>Damian Gordon</dc:creator>
  <cp:lastModifiedBy>Daniel Tilley</cp:lastModifiedBy>
  <cp:revision>94</cp:revision>
  <dcterms:created xsi:type="dcterms:W3CDTF">2015-01-19T19:52:08Z</dcterms:created>
  <dcterms:modified xsi:type="dcterms:W3CDTF">2015-04-14T17:56:19Z</dcterms:modified>
  <dc:language>en-IE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79</vt:i4>
  </property>
</Properties>
</file>